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z 33" initials="m3" lastIdx="1" clrIdx="0">
    <p:extLst>
      <p:ext uri="{19B8F6BF-5375-455C-9EA6-DF929625EA0E}">
        <p15:presenceInfo xmlns:p15="http://schemas.microsoft.com/office/powerpoint/2012/main" userId="56cbcffa9c88644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0-06T14:29:48.707" idx="1">
    <p:pos x="10" y="10"/>
    <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pl-PL"/>
              <a:t>Kliknij, aby edytować styl</a:t>
            </a:r>
            <a:endParaRPr lang="en-US"/>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pl-PL"/>
              <a:t>Kliknij, aby edytować styl wzorca podtytułu</a:t>
            </a:r>
            <a:endParaRPr lang="en-US"/>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10/10/19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4CD73815-2707-4475-8F1A-B873CB631BB4}" type="datetimeFigureOut">
              <a:rPr lang="en-US" dirty="0"/>
              <a:t>10/10/19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pl-PL"/>
              <a:t>Kliknij, aby edytować styl</a:t>
            </a:r>
            <a:endParaRPr lang="en-US"/>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2A4AFB99-0EAB-4182-AFF8-E214C82A68F6}" type="datetimeFigureOut">
              <a:rPr lang="en-US" dirty="0"/>
              <a:t>10/10/19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A5D3794B-289A-4A80-97D7-111025398D45}" type="datetimeFigureOut">
              <a:rPr lang="en-US" dirty="0"/>
              <a:t>10/10/19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pl-PL"/>
              <a:t>Kliknij, aby edytować styl</a:t>
            </a:r>
            <a:endParaRPr lang="en-US"/>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5A61015F-7CC6-4D0A-9D87-873EA4C304CC}" type="datetimeFigureOut">
              <a:rPr lang="en-US" dirty="0"/>
              <a:t>10/10/19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pl-PL"/>
              <a:t>Kliknij, aby edytować styl</a:t>
            </a:r>
            <a:endParaRPr lang="en-US"/>
          </a:p>
        </p:txBody>
      </p:sp>
      <p:sp>
        <p:nvSpPr>
          <p:cNvPr id="3" name="Content Placeholder 2"/>
          <p:cNvSpPr>
            <a:spLocks noGrp="1"/>
          </p:cNvSpPr>
          <p:nvPr>
            <p:ph sz="half" idx="1"/>
          </p:nvPr>
        </p:nvSpPr>
        <p:spPr>
          <a:xfrm>
            <a:off x="1024127" y="2286000"/>
            <a:ext cx="4754880" cy="402336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Content Placeholder 3"/>
          <p:cNvSpPr>
            <a:spLocks noGrp="1"/>
          </p:cNvSpPr>
          <p:nvPr>
            <p:ph sz="half" idx="2"/>
          </p:nvPr>
        </p:nvSpPr>
        <p:spPr>
          <a:xfrm>
            <a:off x="5989320" y="2286000"/>
            <a:ext cx="4754880" cy="402336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Date Placeholder 4"/>
          <p:cNvSpPr>
            <a:spLocks noGrp="1"/>
          </p:cNvSpPr>
          <p:nvPr>
            <p:ph type="dt" sz="half" idx="10"/>
          </p:nvPr>
        </p:nvSpPr>
        <p:spPr/>
        <p:txBody>
          <a:bodyPr/>
          <a:lstStyle/>
          <a:p>
            <a:fld id="{93C6A301-0538-44EC-B09D-202E1042A48B}" type="datetimeFigureOut">
              <a:rPr lang="en-US" dirty="0"/>
              <a:t>10/10/19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024128" y="2967788"/>
            <a:ext cx="4754880" cy="334157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pl-PL"/>
              <a:t>Kliknij, aby edytować style wzorca tekstu</a:t>
            </a:r>
          </a:p>
        </p:txBody>
      </p:sp>
      <p:sp>
        <p:nvSpPr>
          <p:cNvPr id="6" name="Content Placeholder 5"/>
          <p:cNvSpPr>
            <a:spLocks noGrp="1"/>
          </p:cNvSpPr>
          <p:nvPr>
            <p:ph sz="quarter" idx="4"/>
          </p:nvPr>
        </p:nvSpPr>
        <p:spPr>
          <a:xfrm>
            <a:off x="5990888" y="2967788"/>
            <a:ext cx="4754880" cy="334157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7" name="Date Placeholder 6"/>
          <p:cNvSpPr>
            <a:spLocks noGrp="1"/>
          </p:cNvSpPr>
          <p:nvPr>
            <p:ph type="dt" sz="half" idx="10"/>
          </p:nvPr>
        </p:nvSpPr>
        <p:spPr/>
        <p:txBody>
          <a:bodyPr/>
          <a:lstStyle/>
          <a:p>
            <a:fld id="{D789574A-8875-45EF-8EA2-3CAA0F7ABC4C}" type="datetimeFigureOut">
              <a:rPr lang="en-US" dirty="0"/>
              <a:t>10/10/19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Date Placeholder 2"/>
          <p:cNvSpPr>
            <a:spLocks noGrp="1"/>
          </p:cNvSpPr>
          <p:nvPr>
            <p:ph type="dt" sz="half" idx="10"/>
          </p:nvPr>
        </p:nvSpPr>
        <p:spPr/>
        <p:txBody>
          <a:bodyPr/>
          <a:lstStyle/>
          <a:p>
            <a:fld id="{67EF4D4C-5367-4C26-9E2B-D8088D7FCA81}" type="datetimeFigureOut">
              <a:rPr lang="en-US" dirty="0"/>
              <a:t>10/10/19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10/10/19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pl-PL"/>
              <a:t>Kliknij, aby edytować styl</a:t>
            </a:r>
            <a:endParaRPr lang="en-US"/>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05C68B11-C5A8-448C-8CE9-B1A273C79CFC}" type="datetimeFigureOut">
              <a:rPr lang="en-US" dirty="0"/>
              <a:t>10/10/19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pl-PL"/>
              <a:t>Kliknij, aby edytować styl</a:t>
            </a:r>
            <a:endParaRPr lang="en-US"/>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C7616CA0-919D-4A49-9C8A-62FDFB3A5183}" type="datetimeFigureOut">
              <a:rPr lang="en-US" dirty="0"/>
              <a:t>10/10/19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pl-PL"/>
              <a:t>Kliknij, aby edytować styl</a:t>
            </a:r>
            <a:endParaRPr lang="en-US"/>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10/10/19</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en.wikipedia.org/wiki/Zamo%C5%9B%C4%87_Old_Tow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9E1ADAF-8707-46E7-AC5E-442AB6716AF9}"/>
              </a:ext>
            </a:extLst>
          </p:cNvPr>
          <p:cNvSpPr>
            <a:spLocks noGrp="1"/>
          </p:cNvSpPr>
          <p:nvPr>
            <p:ph type="ctrTitle"/>
          </p:nvPr>
        </p:nvSpPr>
        <p:spPr>
          <a:xfrm>
            <a:off x="457200" y="4960137"/>
            <a:ext cx="7772400" cy="1463040"/>
          </a:xfrm>
        </p:spPr>
        <p:txBody>
          <a:bodyPr/>
          <a:lstStyle/>
          <a:p>
            <a:r>
              <a:rPr lang="en-US"/>
              <a:t>List of World Heritage Sites of Poland</a:t>
            </a:r>
            <a:r>
              <a:rPr lang="en-IO"/>
              <a:t> </a:t>
            </a:r>
            <a:r>
              <a:rPr lang="pl-PL"/>
              <a:t>U</a:t>
            </a:r>
            <a:r>
              <a:rPr lang="en-IO"/>
              <a:t>N</a:t>
            </a:r>
            <a:r>
              <a:rPr lang="pl-PL"/>
              <a:t>e</a:t>
            </a:r>
            <a:r>
              <a:rPr lang="en-IO"/>
              <a:t>s</a:t>
            </a:r>
            <a:r>
              <a:rPr lang="pl-PL"/>
              <a:t>c</a:t>
            </a:r>
            <a:r>
              <a:rPr lang="en-IO"/>
              <a:t>o</a:t>
            </a:r>
            <a:endParaRPr lang="pl-PL"/>
          </a:p>
        </p:txBody>
      </p:sp>
      <p:sp>
        <p:nvSpPr>
          <p:cNvPr id="4" name="Rectangle 1">
            <a:extLst>
              <a:ext uri="{FF2B5EF4-FFF2-40B4-BE49-F238E27FC236}">
                <a16:creationId xmlns:a16="http://schemas.microsoft.com/office/drawing/2014/main" id="{9EC2FEB2-4ACE-4FD3-8B00-774D17FD0F70}"/>
              </a:ext>
            </a:extLst>
          </p:cNvPr>
          <p:cNvSpPr>
            <a:spLocks noGrp="1" noChangeArrowheads="1"/>
          </p:cNvSpPr>
          <p:nvPr>
            <p:ph type="subTitle" idx="1"/>
          </p:nvPr>
        </p:nvSpPr>
        <p:spPr bwMode="auto">
          <a:xfrm>
            <a:off x="8610600" y="5381311"/>
            <a:ext cx="2864823" cy="62069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pl-PL" altLang="pl-PL" sz="2100">
                <a:solidFill>
                  <a:srgbClr val="222222"/>
                </a:solidFill>
                <a:latin typeface="inherit"/>
              </a:rPr>
              <a:t>O</a:t>
            </a:r>
            <a:r>
              <a:rPr kumimoji="0" lang="pl-PL" altLang="pl-PL" sz="2100" b="0" i="0" u="none" strike="noStrike" cap="none" normalizeH="0" baseline="0">
                <a:ln>
                  <a:noFill/>
                </a:ln>
                <a:solidFill>
                  <a:srgbClr val="222222"/>
                </a:solidFill>
                <a:effectLst/>
                <a:latin typeface="inherit"/>
              </a:rPr>
              <a:t>therwise places that are </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100" b="0" i="0" u="none" strike="noStrike" cap="none" normalizeH="0" baseline="0">
                <a:ln>
                  <a:noFill/>
                </a:ln>
                <a:solidFill>
                  <a:srgbClr val="222222"/>
                </a:solidFill>
                <a:effectLst/>
                <a:latin typeface="inherit"/>
              </a:rPr>
              <a:t>worth visiting in Poland</a:t>
            </a:r>
            <a:r>
              <a:rPr kumimoji="0" lang="pl-PL" altLang="pl-PL" sz="800" b="0" i="0" u="none" strike="noStrike" cap="none" normalizeH="0" baseline="0">
                <a:ln>
                  <a:noFill/>
                </a:ln>
                <a:solidFill>
                  <a:schemeClr val="tx1"/>
                </a:solidFill>
                <a:effectLst/>
              </a:rPr>
              <a:t> </a:t>
            </a:r>
            <a:endParaRPr kumimoji="0" lang="pl-PL" altLang="pl-PL"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50906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9C02497-9C90-42B5-A03F-2171DF90510C}"/>
              </a:ext>
            </a:extLst>
          </p:cNvPr>
          <p:cNvSpPr>
            <a:spLocks noGrp="1"/>
          </p:cNvSpPr>
          <p:nvPr>
            <p:ph type="title"/>
          </p:nvPr>
        </p:nvSpPr>
        <p:spPr/>
        <p:txBody>
          <a:bodyPr/>
          <a:lstStyle/>
          <a:p>
            <a:r>
              <a:rPr lang="pl-PL" u="sng">
                <a:solidFill>
                  <a:srgbClr val="92D050"/>
                </a:solidFill>
              </a:rPr>
              <a:t>Centennial Hall</a:t>
            </a:r>
          </a:p>
        </p:txBody>
      </p:sp>
      <p:sp>
        <p:nvSpPr>
          <p:cNvPr id="3" name="Symbol zastępczy zawartości 2">
            <a:extLst>
              <a:ext uri="{FF2B5EF4-FFF2-40B4-BE49-F238E27FC236}">
                <a16:creationId xmlns:a16="http://schemas.microsoft.com/office/drawing/2014/main" id="{6881A4DE-290D-4A52-AF8D-BBF938BC6676}"/>
              </a:ext>
            </a:extLst>
          </p:cNvPr>
          <p:cNvSpPr>
            <a:spLocks noGrp="1"/>
          </p:cNvSpPr>
          <p:nvPr>
            <p:ph idx="1"/>
          </p:nvPr>
        </p:nvSpPr>
        <p:spPr/>
        <p:txBody>
          <a:bodyPr/>
          <a:lstStyle/>
          <a:p>
            <a:r>
              <a:rPr lang="en-US"/>
              <a:t>The Centennial Hall (formerly People's Hall) is a historic building in </a:t>
            </a:r>
            <a:r>
              <a:rPr lang="en-IO" err="1"/>
              <a:t>Wrocław</a:t>
            </a:r>
            <a:r>
              <a:rPr lang="en-US"/>
              <a:t>. It was constructed according to the plans of architect Max Berg in 1911–1913, when the city was part of the German Empire. As an early landmark of reinforced concrete architecture, it was listed as a UNESCO World Heritage Site.</a:t>
            </a:r>
            <a:endParaRPr lang="pl-PL"/>
          </a:p>
        </p:txBody>
      </p:sp>
      <p:pic>
        <p:nvPicPr>
          <p:cNvPr id="4" name="Obraz 3">
            <a:extLst>
              <a:ext uri="{FF2B5EF4-FFF2-40B4-BE49-F238E27FC236}">
                <a16:creationId xmlns:a16="http://schemas.microsoft.com/office/drawing/2014/main" id="{7B9D9190-D163-4E09-8C8A-0049C2B00054}"/>
              </a:ext>
            </a:extLst>
          </p:cNvPr>
          <p:cNvPicPr>
            <a:picLocks noChangeAspect="1"/>
          </p:cNvPicPr>
          <p:nvPr/>
        </p:nvPicPr>
        <p:blipFill>
          <a:blip r:embed="rId2"/>
          <a:stretch>
            <a:fillRect/>
          </a:stretch>
        </p:blipFill>
        <p:spPr>
          <a:xfrm>
            <a:off x="6069963" y="3512497"/>
            <a:ext cx="5097909" cy="3345503"/>
          </a:xfrm>
          <a:prstGeom prst="rect">
            <a:avLst/>
          </a:prstGeom>
        </p:spPr>
      </p:pic>
    </p:spTree>
    <p:extLst>
      <p:ext uri="{BB962C8B-B14F-4D97-AF65-F5344CB8AC3E}">
        <p14:creationId xmlns:p14="http://schemas.microsoft.com/office/powerpoint/2010/main" val="32798181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2AFBF18-B1D8-4A9B-9CFE-5A2A5DF186A5}"/>
              </a:ext>
            </a:extLst>
          </p:cNvPr>
          <p:cNvSpPr>
            <a:spLocks noGrp="1"/>
          </p:cNvSpPr>
          <p:nvPr>
            <p:ph type="title"/>
          </p:nvPr>
        </p:nvSpPr>
        <p:spPr/>
        <p:txBody>
          <a:bodyPr/>
          <a:lstStyle/>
          <a:p>
            <a:r>
              <a:rPr lang="pl-PL" u="sng" err="1">
                <a:solidFill>
                  <a:srgbClr val="92D050"/>
                </a:solidFill>
              </a:rPr>
              <a:t>Wooden</a:t>
            </a:r>
            <a:r>
              <a:rPr lang="pl-PL" u="sng">
                <a:solidFill>
                  <a:srgbClr val="92D050"/>
                </a:solidFill>
              </a:rPr>
              <a:t> </a:t>
            </a:r>
            <a:r>
              <a:rPr lang="pl-PL" u="sng" err="1">
                <a:solidFill>
                  <a:srgbClr val="92D050"/>
                </a:solidFill>
              </a:rPr>
              <a:t>Tserkvas</a:t>
            </a:r>
            <a:r>
              <a:rPr lang="pl-PL" u="sng">
                <a:solidFill>
                  <a:srgbClr val="92D050"/>
                </a:solidFill>
              </a:rPr>
              <a:t> of </a:t>
            </a:r>
            <a:r>
              <a:rPr lang="pl-PL" u="sng" err="1">
                <a:solidFill>
                  <a:srgbClr val="92D050"/>
                </a:solidFill>
              </a:rPr>
              <a:t>Carpathian</a:t>
            </a:r>
            <a:r>
              <a:rPr lang="pl-PL"/>
              <a:t> </a:t>
            </a:r>
          </a:p>
        </p:txBody>
      </p:sp>
      <p:sp>
        <p:nvSpPr>
          <p:cNvPr id="3" name="Symbol zastępczy zawartości 2">
            <a:extLst>
              <a:ext uri="{FF2B5EF4-FFF2-40B4-BE49-F238E27FC236}">
                <a16:creationId xmlns:a16="http://schemas.microsoft.com/office/drawing/2014/main" id="{A636C5BF-0B2F-40C6-885F-EA4B3E312658}"/>
              </a:ext>
            </a:extLst>
          </p:cNvPr>
          <p:cNvSpPr>
            <a:spLocks noGrp="1"/>
          </p:cNvSpPr>
          <p:nvPr>
            <p:ph idx="1"/>
          </p:nvPr>
        </p:nvSpPr>
        <p:spPr/>
        <p:txBody>
          <a:bodyPr/>
          <a:lstStyle/>
          <a:p>
            <a:r>
              <a:rPr lang="en-US"/>
              <a:t>Situated in the eastern fringe of Central Europe, the transnational property numbers a selection of 16 </a:t>
            </a:r>
            <a:r>
              <a:rPr lang="en-US" err="1"/>
              <a:t>tserkvas</a:t>
            </a:r>
            <a:r>
              <a:rPr lang="en-US"/>
              <a:t>, churches, built of horizontal wooden logs between the 16th and 19th centuries by communities of the Eastern Orthodox and Greek Catholic faiths. They represent the cultural expression of four ethnographic groups and the formal, decorative and technical characteristics they developed over time. The </a:t>
            </a:r>
            <a:r>
              <a:rPr lang="en-US" err="1"/>
              <a:t>tserkvas</a:t>
            </a:r>
            <a:r>
              <a:rPr lang="en-US"/>
              <a:t> bear testimony to a distinct building tradition rooted in Orthodox ecclesiastic design interwoven with elements of local tradition, and symbolic references to their communities’ cosmogony. The </a:t>
            </a:r>
            <a:r>
              <a:rPr lang="en-US" err="1"/>
              <a:t>tserkvas</a:t>
            </a:r>
            <a:r>
              <a:rPr lang="en-US"/>
              <a:t> are built on a tri-partite plan surmounted by open quadrilateral or octagonal domes and cupolas. They feature wooden bell towers, iconostasis screens, and interior polychrome decorations as well as churchyards, gatehouses and graveyards.</a:t>
            </a:r>
            <a:endParaRPr lang="pl-PL"/>
          </a:p>
        </p:txBody>
      </p:sp>
      <p:pic>
        <p:nvPicPr>
          <p:cNvPr id="4" name="Obraz 3">
            <a:extLst>
              <a:ext uri="{FF2B5EF4-FFF2-40B4-BE49-F238E27FC236}">
                <a16:creationId xmlns:a16="http://schemas.microsoft.com/office/drawing/2014/main" id="{7541A920-AC54-4298-BC84-89A24CB369CE}"/>
              </a:ext>
            </a:extLst>
          </p:cNvPr>
          <p:cNvPicPr>
            <a:picLocks noChangeAspect="1"/>
          </p:cNvPicPr>
          <p:nvPr/>
        </p:nvPicPr>
        <p:blipFill>
          <a:blip r:embed="rId2"/>
          <a:stretch>
            <a:fillRect/>
          </a:stretch>
        </p:blipFill>
        <p:spPr>
          <a:xfrm>
            <a:off x="9072722" y="5279654"/>
            <a:ext cx="2095150" cy="1578346"/>
          </a:xfrm>
          <a:prstGeom prst="rect">
            <a:avLst/>
          </a:prstGeom>
        </p:spPr>
      </p:pic>
    </p:spTree>
    <p:extLst>
      <p:ext uri="{BB962C8B-B14F-4D97-AF65-F5344CB8AC3E}">
        <p14:creationId xmlns:p14="http://schemas.microsoft.com/office/powerpoint/2010/main" val="277851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80E8372-0F43-418B-AF4B-A3AEDB5C15E1}"/>
              </a:ext>
            </a:extLst>
          </p:cNvPr>
          <p:cNvSpPr>
            <a:spLocks noGrp="1"/>
          </p:cNvSpPr>
          <p:nvPr>
            <p:ph type="title"/>
          </p:nvPr>
        </p:nvSpPr>
        <p:spPr/>
        <p:txBody>
          <a:bodyPr/>
          <a:lstStyle/>
          <a:p>
            <a:r>
              <a:rPr lang="pl-PL" u="sng">
                <a:solidFill>
                  <a:srgbClr val="92D050"/>
                </a:solidFill>
              </a:rPr>
              <a:t>Historic Centre of Kraków</a:t>
            </a:r>
          </a:p>
        </p:txBody>
      </p:sp>
      <p:sp>
        <p:nvSpPr>
          <p:cNvPr id="3" name="Symbol zastępczy zawartości 2">
            <a:extLst>
              <a:ext uri="{FF2B5EF4-FFF2-40B4-BE49-F238E27FC236}">
                <a16:creationId xmlns:a16="http://schemas.microsoft.com/office/drawing/2014/main" id="{EC787756-116B-4C7C-BE1B-8CB111CCAFC9}"/>
              </a:ext>
            </a:extLst>
          </p:cNvPr>
          <p:cNvSpPr>
            <a:spLocks noGrp="1"/>
          </p:cNvSpPr>
          <p:nvPr>
            <p:ph idx="1"/>
          </p:nvPr>
        </p:nvSpPr>
        <p:spPr/>
        <p:txBody>
          <a:bodyPr/>
          <a:lstStyle/>
          <a:p>
            <a:r>
              <a:rPr lang="en-US"/>
              <a:t>Kraków Old Town is the historic central district of Kraków, Poland. It is one of the most famous old districts in Poland today and was the center of Poland's political life from 1038 until King Sigismund III Vasa relocated his court to Warsaw in 1596. The entire medieval old town is among the first sites chosen for the UNESCO's World Heritage List, inscribed as Cracow's Historic Centre.</a:t>
            </a:r>
            <a:endParaRPr lang="pl-PL"/>
          </a:p>
        </p:txBody>
      </p:sp>
      <p:pic>
        <p:nvPicPr>
          <p:cNvPr id="6" name="Obraz 5">
            <a:extLst>
              <a:ext uri="{FF2B5EF4-FFF2-40B4-BE49-F238E27FC236}">
                <a16:creationId xmlns:a16="http://schemas.microsoft.com/office/drawing/2014/main" id="{D7D05958-305C-4E5F-A82C-A147CFFE1737}"/>
              </a:ext>
            </a:extLst>
          </p:cNvPr>
          <p:cNvPicPr>
            <a:picLocks noChangeAspect="1"/>
          </p:cNvPicPr>
          <p:nvPr/>
        </p:nvPicPr>
        <p:blipFill>
          <a:blip r:embed="rId2"/>
          <a:stretch>
            <a:fillRect/>
          </a:stretch>
        </p:blipFill>
        <p:spPr>
          <a:xfrm>
            <a:off x="6803471" y="3589176"/>
            <a:ext cx="4364401" cy="3131457"/>
          </a:xfrm>
          <a:prstGeom prst="rect">
            <a:avLst/>
          </a:prstGeom>
        </p:spPr>
      </p:pic>
      <p:sp>
        <p:nvSpPr>
          <p:cNvPr id="7" name="pole tekstowe 6">
            <a:extLst>
              <a:ext uri="{FF2B5EF4-FFF2-40B4-BE49-F238E27FC236}">
                <a16:creationId xmlns:a16="http://schemas.microsoft.com/office/drawing/2014/main" id="{AE008C42-5D14-4A5A-ADDE-406B23851EDF}"/>
              </a:ext>
            </a:extLst>
          </p:cNvPr>
          <p:cNvSpPr txBox="1"/>
          <p:nvPr/>
        </p:nvSpPr>
        <p:spPr>
          <a:xfrm>
            <a:off x="4605556" y="5154904"/>
            <a:ext cx="184731" cy="369332"/>
          </a:xfrm>
          <a:prstGeom prst="rect">
            <a:avLst/>
          </a:prstGeom>
          <a:noFill/>
        </p:spPr>
        <p:txBody>
          <a:bodyPr wrap="none" rtlCol="0">
            <a:spAutoFit/>
          </a:bodyPr>
          <a:lstStyle/>
          <a:p>
            <a:endParaRPr lang="pl-PL"/>
          </a:p>
        </p:txBody>
      </p:sp>
    </p:spTree>
    <p:extLst>
      <p:ext uri="{BB962C8B-B14F-4D97-AF65-F5344CB8AC3E}">
        <p14:creationId xmlns:p14="http://schemas.microsoft.com/office/powerpoint/2010/main" val="1826422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6E8DE08-5B3A-4548-9EFD-B99CAC7C40F7}"/>
              </a:ext>
            </a:extLst>
          </p:cNvPr>
          <p:cNvSpPr>
            <a:spLocks noGrp="1"/>
          </p:cNvSpPr>
          <p:nvPr>
            <p:ph type="title"/>
          </p:nvPr>
        </p:nvSpPr>
        <p:spPr/>
        <p:txBody>
          <a:bodyPr/>
          <a:lstStyle/>
          <a:p>
            <a:r>
              <a:rPr lang="pl-PL" u="sng">
                <a:solidFill>
                  <a:srgbClr val="92D050"/>
                </a:solidFill>
              </a:rPr>
              <a:t>Wieliczka Royal Salt Mine</a:t>
            </a:r>
          </a:p>
        </p:txBody>
      </p:sp>
      <p:sp>
        <p:nvSpPr>
          <p:cNvPr id="3" name="Symbol zastępczy zawartości 2">
            <a:extLst>
              <a:ext uri="{FF2B5EF4-FFF2-40B4-BE49-F238E27FC236}">
                <a16:creationId xmlns:a16="http://schemas.microsoft.com/office/drawing/2014/main" id="{FF03987E-3BE7-4FEB-9874-38A0643B05AD}"/>
              </a:ext>
            </a:extLst>
          </p:cNvPr>
          <p:cNvSpPr>
            <a:spLocks noGrp="1"/>
          </p:cNvSpPr>
          <p:nvPr>
            <p:ph idx="1"/>
          </p:nvPr>
        </p:nvSpPr>
        <p:spPr/>
        <p:txBody>
          <a:bodyPr/>
          <a:lstStyle/>
          <a:p>
            <a:r>
              <a:rPr lang="en-US"/>
              <a:t>The Wieliczka Salt Mine, located in the town of Wieliczka in southern Poland, lies within the Kraków metropolitan area. The mine continuously produced table salt from the 13th century until 2007 as one of the world's oldest operating salt mines, for most of this time span being a part of the undertaking żupy krakowskie. It is believed to be the world's 14th-oldest company.</a:t>
            </a:r>
            <a:endParaRPr lang="pl-PL"/>
          </a:p>
        </p:txBody>
      </p:sp>
      <p:pic>
        <p:nvPicPr>
          <p:cNvPr id="8" name="Obraz 7">
            <a:extLst>
              <a:ext uri="{FF2B5EF4-FFF2-40B4-BE49-F238E27FC236}">
                <a16:creationId xmlns:a16="http://schemas.microsoft.com/office/drawing/2014/main" id="{C6A91788-054E-4297-A22A-A7C7F4E98BA4}"/>
              </a:ext>
            </a:extLst>
          </p:cNvPr>
          <p:cNvPicPr>
            <a:picLocks noChangeAspect="1"/>
          </p:cNvPicPr>
          <p:nvPr/>
        </p:nvPicPr>
        <p:blipFill>
          <a:blip r:embed="rId2"/>
          <a:stretch>
            <a:fillRect/>
          </a:stretch>
        </p:blipFill>
        <p:spPr>
          <a:xfrm>
            <a:off x="6660160" y="3597914"/>
            <a:ext cx="4084040" cy="3063030"/>
          </a:xfrm>
          <a:prstGeom prst="rect">
            <a:avLst/>
          </a:prstGeom>
        </p:spPr>
      </p:pic>
    </p:spTree>
    <p:extLst>
      <p:ext uri="{BB962C8B-B14F-4D97-AF65-F5344CB8AC3E}">
        <p14:creationId xmlns:p14="http://schemas.microsoft.com/office/powerpoint/2010/main" val="193135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5443DD8-E79D-4685-89DE-866D3947DE58}"/>
              </a:ext>
            </a:extLst>
          </p:cNvPr>
          <p:cNvSpPr>
            <a:spLocks noGrp="1"/>
          </p:cNvSpPr>
          <p:nvPr>
            <p:ph type="title"/>
          </p:nvPr>
        </p:nvSpPr>
        <p:spPr/>
        <p:txBody>
          <a:bodyPr/>
          <a:lstStyle/>
          <a:p>
            <a:r>
              <a:rPr lang="pl-PL" u="sng" dirty="0" err="1">
                <a:solidFill>
                  <a:srgbClr val="92D050"/>
                </a:solidFill>
              </a:rPr>
              <a:t>Białowieza</a:t>
            </a:r>
            <a:r>
              <a:rPr lang="pl-PL" u="sng">
                <a:solidFill>
                  <a:srgbClr val="92D050"/>
                </a:solidFill>
              </a:rPr>
              <a:t> Forest</a:t>
            </a:r>
          </a:p>
        </p:txBody>
      </p:sp>
      <p:sp>
        <p:nvSpPr>
          <p:cNvPr id="3" name="Symbol zastępczy zawartości 2">
            <a:extLst>
              <a:ext uri="{FF2B5EF4-FFF2-40B4-BE49-F238E27FC236}">
                <a16:creationId xmlns:a16="http://schemas.microsoft.com/office/drawing/2014/main" id="{02B5D190-DC39-441A-9BCE-6B9F63EC1BD7}"/>
              </a:ext>
            </a:extLst>
          </p:cNvPr>
          <p:cNvSpPr>
            <a:spLocks noGrp="1"/>
          </p:cNvSpPr>
          <p:nvPr>
            <p:ph idx="1"/>
          </p:nvPr>
        </p:nvSpPr>
        <p:spPr>
          <a:xfrm>
            <a:off x="1024128" y="2286000"/>
            <a:ext cx="9720073" cy="4023360"/>
          </a:xfrm>
        </p:spPr>
        <p:txBody>
          <a:bodyPr/>
          <a:lstStyle/>
          <a:p>
            <a:pPr marL="0" indent="0">
              <a:buNone/>
            </a:pPr>
            <a:r>
              <a:rPr lang="en-US"/>
              <a:t>The </a:t>
            </a:r>
            <a:r>
              <a:rPr lang="en-US" dirty="0" err="1"/>
              <a:t>Białowi</a:t>
            </a:r>
            <a:r>
              <a:rPr lang="pl-PL" dirty="0" err="1"/>
              <a:t>eza</a:t>
            </a:r>
            <a:r>
              <a:rPr lang="en-US"/>
              <a:t> Forest is an ancient woodland straddling the border between the two countries, </a:t>
            </a:r>
            <a:r>
              <a:rPr lang="pl-PL" err="1"/>
              <a:t>located</a:t>
            </a:r>
            <a:r>
              <a:rPr lang="en-US"/>
              <a:t> 70 km (43 mi) north of Brest (Belarus) and 62 km (39 mi) south-east of Białystok (Poland). It is one of the last and largest remaining parts of the immense primeval forest which once spread across the European Plain. The first recorded piece of legislation on the protection of the forest dates to 1538, when a document issued by King Sigismund I the Old instituted the death penalty for poaching a wisent (European bison).</a:t>
            </a:r>
            <a:endParaRPr lang="pl-PL"/>
          </a:p>
        </p:txBody>
      </p:sp>
      <p:pic>
        <p:nvPicPr>
          <p:cNvPr id="4" name="Obraz 3">
            <a:extLst>
              <a:ext uri="{FF2B5EF4-FFF2-40B4-BE49-F238E27FC236}">
                <a16:creationId xmlns:a16="http://schemas.microsoft.com/office/drawing/2014/main" id="{EFB19B23-F289-4F53-B531-DB1CE0558839}"/>
              </a:ext>
            </a:extLst>
          </p:cNvPr>
          <p:cNvPicPr>
            <a:picLocks noChangeAspect="1"/>
          </p:cNvPicPr>
          <p:nvPr/>
        </p:nvPicPr>
        <p:blipFill>
          <a:blip r:embed="rId2"/>
          <a:stretch>
            <a:fillRect/>
          </a:stretch>
        </p:blipFill>
        <p:spPr>
          <a:xfrm>
            <a:off x="7002686" y="4297680"/>
            <a:ext cx="3842881" cy="2560320"/>
          </a:xfrm>
          <a:prstGeom prst="rect">
            <a:avLst/>
          </a:prstGeom>
        </p:spPr>
      </p:pic>
    </p:spTree>
    <p:extLst>
      <p:ext uri="{BB962C8B-B14F-4D97-AF65-F5344CB8AC3E}">
        <p14:creationId xmlns:p14="http://schemas.microsoft.com/office/powerpoint/2010/main" val="3038665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1481896-926A-41A8-8EB2-3FFB357016B4}"/>
              </a:ext>
            </a:extLst>
          </p:cNvPr>
          <p:cNvSpPr>
            <a:spLocks noGrp="1"/>
          </p:cNvSpPr>
          <p:nvPr>
            <p:ph type="title"/>
          </p:nvPr>
        </p:nvSpPr>
        <p:spPr/>
        <p:txBody>
          <a:bodyPr/>
          <a:lstStyle/>
          <a:p>
            <a:r>
              <a:rPr lang="pl-PL">
                <a:hlinkClick r:id="rId2" tooltip="Zamość Old Town"/>
              </a:rPr>
              <a:t>Old City of Zamość</a:t>
            </a:r>
            <a:endParaRPr lang="pl-PL"/>
          </a:p>
        </p:txBody>
      </p:sp>
      <p:sp>
        <p:nvSpPr>
          <p:cNvPr id="3" name="Symbol zastępczy zawartości 2">
            <a:extLst>
              <a:ext uri="{FF2B5EF4-FFF2-40B4-BE49-F238E27FC236}">
                <a16:creationId xmlns:a16="http://schemas.microsoft.com/office/drawing/2014/main" id="{3935881C-5462-43E2-AB4F-00B49D59B3E7}"/>
              </a:ext>
            </a:extLst>
          </p:cNvPr>
          <p:cNvSpPr>
            <a:spLocks noGrp="1"/>
          </p:cNvSpPr>
          <p:nvPr>
            <p:ph idx="1"/>
          </p:nvPr>
        </p:nvSpPr>
        <p:spPr/>
        <p:txBody>
          <a:bodyPr/>
          <a:lstStyle/>
          <a:p>
            <a:r>
              <a:rPr lang="en-US"/>
              <a:t>Jan Zamoyski commissioned the Italian architect Bernardo Morando to design the city that would be based on the anthropomorphic concept. The main distinguishing features of the Old Town have been well preserved since its establishment. It includes the regular Great Market Square of 100 x 100 meters with the splendid Townhall and so-called Armenian houses, as well as the fragments of the original fortress and fortifications, including those from the period of the Russian occupation in the 19th century</a:t>
            </a:r>
            <a:endParaRPr lang="pl-PL"/>
          </a:p>
        </p:txBody>
      </p:sp>
      <p:pic>
        <p:nvPicPr>
          <p:cNvPr id="4" name="Obraz 3">
            <a:extLst>
              <a:ext uri="{FF2B5EF4-FFF2-40B4-BE49-F238E27FC236}">
                <a16:creationId xmlns:a16="http://schemas.microsoft.com/office/drawing/2014/main" id="{DEEFC6F3-3604-4591-B478-222A6F314E5D}"/>
              </a:ext>
            </a:extLst>
          </p:cNvPr>
          <p:cNvPicPr>
            <a:picLocks noChangeAspect="1"/>
          </p:cNvPicPr>
          <p:nvPr/>
        </p:nvPicPr>
        <p:blipFill>
          <a:blip r:embed="rId3"/>
          <a:stretch>
            <a:fillRect/>
          </a:stretch>
        </p:blipFill>
        <p:spPr>
          <a:xfrm>
            <a:off x="7153769" y="4193639"/>
            <a:ext cx="4014103" cy="2664361"/>
          </a:xfrm>
          <a:prstGeom prst="rect">
            <a:avLst/>
          </a:prstGeom>
        </p:spPr>
      </p:pic>
    </p:spTree>
    <p:extLst>
      <p:ext uri="{BB962C8B-B14F-4D97-AF65-F5344CB8AC3E}">
        <p14:creationId xmlns:p14="http://schemas.microsoft.com/office/powerpoint/2010/main" val="911631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A6A3AF7-6D21-4CFE-AD0D-9B85EBC69D88}"/>
              </a:ext>
            </a:extLst>
          </p:cNvPr>
          <p:cNvSpPr>
            <a:spLocks noGrp="1"/>
          </p:cNvSpPr>
          <p:nvPr>
            <p:ph type="title"/>
          </p:nvPr>
        </p:nvSpPr>
        <p:spPr/>
        <p:txBody>
          <a:bodyPr/>
          <a:lstStyle/>
          <a:p>
            <a:r>
              <a:rPr lang="en-US" u="sng">
                <a:solidFill>
                  <a:srgbClr val="92D050"/>
                </a:solidFill>
              </a:rPr>
              <a:t>Castle of the Teutonic Order in Malbork</a:t>
            </a:r>
            <a:endParaRPr lang="pl-PL" u="sng">
              <a:solidFill>
                <a:srgbClr val="92D050"/>
              </a:solidFill>
            </a:endParaRPr>
          </a:p>
        </p:txBody>
      </p:sp>
      <p:sp>
        <p:nvSpPr>
          <p:cNvPr id="3" name="Symbol zastępczy zawartości 2">
            <a:extLst>
              <a:ext uri="{FF2B5EF4-FFF2-40B4-BE49-F238E27FC236}">
                <a16:creationId xmlns:a16="http://schemas.microsoft.com/office/drawing/2014/main" id="{B7BABBD1-0FE9-4B5B-830B-E270DA5C23E1}"/>
              </a:ext>
            </a:extLst>
          </p:cNvPr>
          <p:cNvSpPr>
            <a:spLocks noGrp="1"/>
          </p:cNvSpPr>
          <p:nvPr>
            <p:ph idx="1"/>
          </p:nvPr>
        </p:nvSpPr>
        <p:spPr/>
        <p:txBody>
          <a:bodyPr/>
          <a:lstStyle/>
          <a:p>
            <a:r>
              <a:rPr lang="en-US"/>
              <a:t>The Castle in Malbork is the largest castle in the world by area. It was built in Prussia by the Teutonic Knights, a German Roman Catholic religious order of crusaders, in a form of an </a:t>
            </a:r>
            <a:r>
              <a:rPr lang="en-US" i="1"/>
              <a:t>Ordensburg</a:t>
            </a:r>
            <a:r>
              <a:rPr lang="en-US"/>
              <a:t> fortress. The Order named it </a:t>
            </a:r>
            <a:r>
              <a:rPr lang="en-US" i="1"/>
              <a:t>Marienburg</a:t>
            </a:r>
            <a:r>
              <a:rPr lang="en-US"/>
              <a:t> (Mary's Castle). The town which grew around it was also named Marienburg. The castle is a classic example of a medieval fortress, and on its completion in 1406 was the world's largest brick Gothic castle.</a:t>
            </a:r>
            <a:endParaRPr lang="pl-PL"/>
          </a:p>
        </p:txBody>
      </p:sp>
      <p:pic>
        <p:nvPicPr>
          <p:cNvPr id="4" name="Obraz 3">
            <a:extLst>
              <a:ext uri="{FF2B5EF4-FFF2-40B4-BE49-F238E27FC236}">
                <a16:creationId xmlns:a16="http://schemas.microsoft.com/office/drawing/2014/main" id="{ADC4578C-269A-4E51-82CD-88C64BE5ED5C}"/>
              </a:ext>
            </a:extLst>
          </p:cNvPr>
          <p:cNvPicPr>
            <a:picLocks noChangeAspect="1"/>
          </p:cNvPicPr>
          <p:nvPr/>
        </p:nvPicPr>
        <p:blipFill>
          <a:blip r:embed="rId2"/>
          <a:stretch>
            <a:fillRect/>
          </a:stretch>
        </p:blipFill>
        <p:spPr>
          <a:xfrm>
            <a:off x="8657161" y="4099160"/>
            <a:ext cx="2510711" cy="2675713"/>
          </a:xfrm>
          <a:prstGeom prst="rect">
            <a:avLst/>
          </a:prstGeom>
        </p:spPr>
      </p:pic>
    </p:spTree>
    <p:extLst>
      <p:ext uri="{BB962C8B-B14F-4D97-AF65-F5344CB8AC3E}">
        <p14:creationId xmlns:p14="http://schemas.microsoft.com/office/powerpoint/2010/main" val="40194369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C07C77C-2EEB-4697-90B8-CBC31875332D}"/>
              </a:ext>
            </a:extLst>
          </p:cNvPr>
          <p:cNvSpPr>
            <a:spLocks noGrp="1"/>
          </p:cNvSpPr>
          <p:nvPr>
            <p:ph type="title"/>
          </p:nvPr>
        </p:nvSpPr>
        <p:spPr/>
        <p:txBody>
          <a:bodyPr/>
          <a:lstStyle/>
          <a:p>
            <a:r>
              <a:rPr lang="pl-PL" u="sng">
                <a:solidFill>
                  <a:srgbClr val="92D050"/>
                </a:solidFill>
              </a:rPr>
              <a:t>Medieval Town of Toruń</a:t>
            </a:r>
          </a:p>
        </p:txBody>
      </p:sp>
      <p:sp>
        <p:nvSpPr>
          <p:cNvPr id="3" name="Symbol zastępczy zawartości 2">
            <a:extLst>
              <a:ext uri="{FF2B5EF4-FFF2-40B4-BE49-F238E27FC236}">
                <a16:creationId xmlns:a16="http://schemas.microsoft.com/office/drawing/2014/main" id="{E3707179-5192-471D-B9CE-02234603BA65}"/>
              </a:ext>
            </a:extLst>
          </p:cNvPr>
          <p:cNvSpPr>
            <a:spLocks noGrp="1"/>
          </p:cNvSpPr>
          <p:nvPr>
            <p:ph idx="1"/>
          </p:nvPr>
        </p:nvSpPr>
        <p:spPr>
          <a:xfrm>
            <a:off x="1024127" y="2249424"/>
            <a:ext cx="9720073" cy="4023360"/>
          </a:xfrm>
        </p:spPr>
        <p:txBody>
          <a:bodyPr/>
          <a:lstStyle/>
          <a:p>
            <a:r>
              <a:rPr lang="en-US"/>
              <a:t>Toruń has many monuments of architecture beginning from the Middle Ages, including 200 military structures. The city is famous for having preserved almost intact its medieval spatial layout and many Gothic buildings, all built from brick, including monumental churches, the Town Hall and many burgher houses. In 1236, due to frequent flooding, the city was relocated to the present site of the Old Town. In 1264 the nearby New Town was founded. In 1280, the city (or as it was then, both cities) joined the mercantile Hanseatic League, and thus became an important medieval trade centre.</a:t>
            </a:r>
            <a:endParaRPr lang="pl-PL"/>
          </a:p>
        </p:txBody>
      </p:sp>
      <p:pic>
        <p:nvPicPr>
          <p:cNvPr id="4" name="Obraz 3">
            <a:extLst>
              <a:ext uri="{FF2B5EF4-FFF2-40B4-BE49-F238E27FC236}">
                <a16:creationId xmlns:a16="http://schemas.microsoft.com/office/drawing/2014/main" id="{9E8CC9F3-07D8-4615-8F4A-9A9173BE6F83}"/>
              </a:ext>
            </a:extLst>
          </p:cNvPr>
          <p:cNvPicPr>
            <a:picLocks noChangeAspect="1"/>
          </p:cNvPicPr>
          <p:nvPr/>
        </p:nvPicPr>
        <p:blipFill>
          <a:blip r:embed="rId2"/>
          <a:stretch>
            <a:fillRect/>
          </a:stretch>
        </p:blipFill>
        <p:spPr>
          <a:xfrm>
            <a:off x="7608815" y="4371113"/>
            <a:ext cx="3559058" cy="2415711"/>
          </a:xfrm>
          <a:prstGeom prst="rect">
            <a:avLst/>
          </a:prstGeom>
        </p:spPr>
      </p:pic>
    </p:spTree>
    <p:extLst>
      <p:ext uri="{BB962C8B-B14F-4D97-AF65-F5344CB8AC3E}">
        <p14:creationId xmlns:p14="http://schemas.microsoft.com/office/powerpoint/2010/main" val="4157834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B527590-A6F9-4559-8D91-48693336D21F}"/>
              </a:ext>
            </a:extLst>
          </p:cNvPr>
          <p:cNvSpPr>
            <a:spLocks noGrp="1"/>
          </p:cNvSpPr>
          <p:nvPr>
            <p:ph type="title"/>
          </p:nvPr>
        </p:nvSpPr>
        <p:spPr/>
        <p:txBody>
          <a:bodyPr/>
          <a:lstStyle/>
          <a:p>
            <a:r>
              <a:rPr lang="en-US" u="sng">
                <a:solidFill>
                  <a:srgbClr val="92D050"/>
                </a:solidFill>
              </a:rPr>
              <a:t>Churches of Peace in Jawor and Swidnic</a:t>
            </a:r>
            <a:r>
              <a:rPr lang="pl-PL" u="sng">
                <a:solidFill>
                  <a:srgbClr val="92D050"/>
                </a:solidFill>
              </a:rPr>
              <a:t>a</a:t>
            </a:r>
          </a:p>
        </p:txBody>
      </p:sp>
      <p:sp>
        <p:nvSpPr>
          <p:cNvPr id="3" name="Symbol zastępczy zawartości 2">
            <a:extLst>
              <a:ext uri="{FF2B5EF4-FFF2-40B4-BE49-F238E27FC236}">
                <a16:creationId xmlns:a16="http://schemas.microsoft.com/office/drawing/2014/main" id="{4019971B-7623-4A4E-B0BB-C52F64C8CC9A}"/>
              </a:ext>
            </a:extLst>
          </p:cNvPr>
          <p:cNvSpPr>
            <a:spLocks noGrp="1"/>
          </p:cNvSpPr>
          <p:nvPr>
            <p:ph idx="1"/>
          </p:nvPr>
        </p:nvSpPr>
        <p:spPr/>
        <p:txBody>
          <a:bodyPr/>
          <a:lstStyle/>
          <a:p>
            <a:r>
              <a:rPr lang="en-US"/>
              <a:t>The Churches of Peace in Jawor and Świdnica in Silesia were named after the Peac</a:t>
            </a:r>
            <a:r>
              <a:rPr lang="pl-PL"/>
              <a:t>e</a:t>
            </a:r>
            <a:r>
              <a:rPr lang="en-US"/>
              <a:t> of Westphalia of 1648 which permitted the Lutherans in the Roman Catholic parts of Silesia to build three Evangelical churches from wood, loam and straw outside the city walls, without steeples and church bells. The construction time was limited to one year.</a:t>
            </a:r>
            <a:endParaRPr lang="pl-PL"/>
          </a:p>
        </p:txBody>
      </p:sp>
      <p:pic>
        <p:nvPicPr>
          <p:cNvPr id="4" name="Obraz 3">
            <a:extLst>
              <a:ext uri="{FF2B5EF4-FFF2-40B4-BE49-F238E27FC236}">
                <a16:creationId xmlns:a16="http://schemas.microsoft.com/office/drawing/2014/main" id="{55984F30-4364-44B1-8462-586D4BB2E234}"/>
              </a:ext>
            </a:extLst>
          </p:cNvPr>
          <p:cNvPicPr>
            <a:picLocks noChangeAspect="1"/>
          </p:cNvPicPr>
          <p:nvPr/>
        </p:nvPicPr>
        <p:blipFill>
          <a:blip r:embed="rId2"/>
          <a:stretch>
            <a:fillRect/>
          </a:stretch>
        </p:blipFill>
        <p:spPr>
          <a:xfrm>
            <a:off x="6261712" y="3589271"/>
            <a:ext cx="4906160" cy="3268729"/>
          </a:xfrm>
          <a:prstGeom prst="rect">
            <a:avLst/>
          </a:prstGeom>
        </p:spPr>
      </p:pic>
    </p:spTree>
    <p:extLst>
      <p:ext uri="{BB962C8B-B14F-4D97-AF65-F5344CB8AC3E}">
        <p14:creationId xmlns:p14="http://schemas.microsoft.com/office/powerpoint/2010/main" val="2204128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DCF82C-1FD1-45A7-AF49-4151A2F0F65F}"/>
              </a:ext>
            </a:extLst>
          </p:cNvPr>
          <p:cNvSpPr>
            <a:spLocks noGrp="1"/>
          </p:cNvSpPr>
          <p:nvPr>
            <p:ph type="title"/>
          </p:nvPr>
        </p:nvSpPr>
        <p:spPr/>
        <p:txBody>
          <a:bodyPr/>
          <a:lstStyle/>
          <a:p>
            <a:r>
              <a:rPr lang="pl-PL" u="sng">
                <a:solidFill>
                  <a:srgbClr val="92D050"/>
                </a:solidFill>
              </a:rPr>
              <a:t>Muskauer Park</a:t>
            </a:r>
            <a:endParaRPr lang="pl-PL">
              <a:solidFill>
                <a:srgbClr val="92D050"/>
              </a:solidFill>
            </a:endParaRPr>
          </a:p>
        </p:txBody>
      </p:sp>
      <p:sp>
        <p:nvSpPr>
          <p:cNvPr id="3" name="Symbol zastępczy zawartości 2">
            <a:extLst>
              <a:ext uri="{FF2B5EF4-FFF2-40B4-BE49-F238E27FC236}">
                <a16:creationId xmlns:a16="http://schemas.microsoft.com/office/drawing/2014/main" id="{F4196237-5F82-4DB3-B465-D55A858442B7}"/>
              </a:ext>
            </a:extLst>
          </p:cNvPr>
          <p:cNvSpPr>
            <a:spLocks noGrp="1"/>
          </p:cNvSpPr>
          <p:nvPr>
            <p:ph idx="1"/>
          </p:nvPr>
        </p:nvSpPr>
        <p:spPr/>
        <p:txBody>
          <a:bodyPr/>
          <a:lstStyle/>
          <a:p>
            <a:r>
              <a:rPr lang="en-US"/>
              <a:t>The Muskau</a:t>
            </a:r>
            <a:r>
              <a:rPr lang="pl-PL"/>
              <a:t>er</a:t>
            </a:r>
            <a:r>
              <a:rPr lang="en-US"/>
              <a:t> Park is the largest and one of the most famous Englis</a:t>
            </a:r>
            <a:r>
              <a:rPr lang="pl-PL"/>
              <a:t>h</a:t>
            </a:r>
            <a:r>
              <a:rPr lang="en-US"/>
              <a:t> gardens of Germany and Poland. Situated in the historic Upper Lusatia</a:t>
            </a:r>
            <a:r>
              <a:rPr lang="pl-PL"/>
              <a:t> </a:t>
            </a:r>
            <a:r>
              <a:rPr lang="en-US"/>
              <a:t>region, it covers 3.5 square kilometers (1.4 sq mi) of land in Poland and 2.1 km</a:t>
            </a:r>
            <a:r>
              <a:rPr lang="en-US" baseline="30000"/>
              <a:t>2</a:t>
            </a:r>
            <a:r>
              <a:rPr lang="en-US"/>
              <a:t> (0.81 sq mi) in Germany. UNESCO added the park to its World Heritage List, as an </a:t>
            </a:r>
            <a:r>
              <a:rPr lang="en-US" i="1"/>
              <a:t>exemplary example of cross-border cultural collaboration between Poland and Germany</a:t>
            </a:r>
            <a:r>
              <a:rPr lang="en-US"/>
              <a:t>.</a:t>
            </a:r>
            <a:endParaRPr lang="pl-PL"/>
          </a:p>
        </p:txBody>
      </p:sp>
      <p:pic>
        <p:nvPicPr>
          <p:cNvPr id="4" name="Obraz 3">
            <a:extLst>
              <a:ext uri="{FF2B5EF4-FFF2-40B4-BE49-F238E27FC236}">
                <a16:creationId xmlns:a16="http://schemas.microsoft.com/office/drawing/2014/main" id="{49C4315C-EA93-4B22-9AE0-A6F305F14A1C}"/>
              </a:ext>
            </a:extLst>
          </p:cNvPr>
          <p:cNvPicPr>
            <a:picLocks noChangeAspect="1"/>
          </p:cNvPicPr>
          <p:nvPr/>
        </p:nvPicPr>
        <p:blipFill>
          <a:blip r:embed="rId2"/>
          <a:stretch>
            <a:fillRect/>
          </a:stretch>
        </p:blipFill>
        <p:spPr>
          <a:xfrm>
            <a:off x="6719582" y="3816672"/>
            <a:ext cx="4448290" cy="2969234"/>
          </a:xfrm>
          <a:prstGeom prst="rect">
            <a:avLst/>
          </a:prstGeom>
        </p:spPr>
      </p:pic>
    </p:spTree>
    <p:extLst>
      <p:ext uri="{BB962C8B-B14F-4D97-AF65-F5344CB8AC3E}">
        <p14:creationId xmlns:p14="http://schemas.microsoft.com/office/powerpoint/2010/main" val="413794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ny">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Application>Microsoft Office PowerPoint</Application>
  <PresentationFormat>Panoramiczny</PresentationFormat>
  <Slides>11</Slides>
  <Notes>0</Notes>
  <HiddenSlides>0</HiddenSlides>
  <ScaleCrop>false</ScaleCrop>
  <HeadingPairs>
    <vt:vector size="4" baseType="variant">
      <vt:variant>
        <vt:lpstr>Motyw</vt:lpstr>
      </vt:variant>
      <vt:variant>
        <vt:i4>1</vt:i4>
      </vt:variant>
      <vt:variant>
        <vt:lpstr>Tytuły slajdów</vt:lpstr>
      </vt:variant>
      <vt:variant>
        <vt:i4>11</vt:i4>
      </vt:variant>
    </vt:vector>
  </HeadingPairs>
  <TitlesOfParts>
    <vt:vector size="12" baseType="lpstr">
      <vt:lpstr>Integralny</vt:lpstr>
      <vt:lpstr>List of World Heritage Sites of Poland UNesco</vt:lpstr>
      <vt:lpstr>Historic Centre of Kraków</vt:lpstr>
      <vt:lpstr>Wieliczka Royal Salt Mine</vt:lpstr>
      <vt:lpstr>Białowieza Forest</vt:lpstr>
      <vt:lpstr>Old City of Zamość</vt:lpstr>
      <vt:lpstr>Castle of the Teutonic Order in Malbork</vt:lpstr>
      <vt:lpstr>Medieval Town of Toruń</vt:lpstr>
      <vt:lpstr>Churches of Peace in Jawor and Swidnica</vt:lpstr>
      <vt:lpstr>Muskauer Park</vt:lpstr>
      <vt:lpstr>Centennial Hall</vt:lpstr>
      <vt:lpstr>Wooden Tserkvas of Carpathian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List of World Heritage Sites of Poland UNesco</dc:title>
  <dc:creator>micz 33</dc:creator>
  <cp:lastModifiedBy>micz 33</cp:lastModifiedBy>
  <cp:revision>3</cp:revision>
  <dcterms:created xsi:type="dcterms:W3CDTF">2019-10-06T13:17:48Z</dcterms:created>
  <dcterms:modified xsi:type="dcterms:W3CDTF">2019-10-10T20:43:14Z</dcterms:modified>
</cp:coreProperties>
</file>